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378" r:id="rId2"/>
    <p:sldId id="386" r:id="rId3"/>
    <p:sldId id="336" r:id="rId4"/>
    <p:sldId id="343" r:id="rId5"/>
    <p:sldId id="345" r:id="rId6"/>
    <p:sldId id="346" r:id="rId7"/>
    <p:sldId id="347" r:id="rId8"/>
    <p:sldId id="384" r:id="rId9"/>
    <p:sldId id="385" r:id="rId10"/>
    <p:sldId id="400" r:id="rId11"/>
    <p:sldId id="350" r:id="rId12"/>
    <p:sldId id="353" r:id="rId13"/>
    <p:sldId id="354" r:id="rId14"/>
    <p:sldId id="352" r:id="rId15"/>
    <p:sldId id="351" r:id="rId16"/>
    <p:sldId id="404" r:id="rId17"/>
    <p:sldId id="390" r:id="rId18"/>
    <p:sldId id="387" r:id="rId19"/>
    <p:sldId id="389" r:id="rId20"/>
    <p:sldId id="388" r:id="rId21"/>
    <p:sldId id="39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63"/>
    <p:restoredTop sz="94690"/>
  </p:normalViewPr>
  <p:slideViewPr>
    <p:cSldViewPr snapToGrid="0" snapToObjects="1">
      <p:cViewPr varScale="1">
        <p:scale>
          <a:sx n="105" d="100"/>
          <a:sy n="105" d="100"/>
        </p:scale>
        <p:origin x="9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880475-61A4-E742-BB8F-BB7621DE1085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BCD68-54CC-3D47-A6A0-5C6B6AE66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9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E0CD7-F6C5-B243-A335-138B5ECA8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2B8080-E21D-BA4A-B312-6F3A43611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5999A-B8FC-0F4F-9B6D-1DA5E9402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10DA4-EF55-7C47-A7F7-D12F80745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0EE61-138C-E143-87C6-18999A22B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641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CFDB9-6E6D-184D-B1BB-DD4890120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BDE9FD-11D1-A642-BA9E-ECC1791E79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A8D20-6C47-D344-B44F-59A86D753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EC188-B5E1-F649-A286-BF5A3EE7F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87BCD-813A-CF46-85E8-FFACDA419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25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0C76BB-2514-944B-877D-624CB3500C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937A67-102E-BA46-BADE-3DA7D655D7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1A18D-B0E5-0B43-9CB7-8FD446EE9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A76F9-777D-AF4E-BED0-DD214DBA3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E6CD7-AF17-6447-B76F-766C05970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790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2E4F8-FD78-C24E-BEA5-378FE0EB6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1741D-BF0E-5145-AC0B-E2C3D18AD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C72FA-8767-2443-836F-37339708A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16FBE-83B1-0C4E-8A7F-D51C7972B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042B8-5570-FB40-B7AE-28007DDAA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08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BB2A5-2D0B-3849-8A04-CB522D609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B553C9-4C15-0C47-BFB5-EAB3E14CF5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41D8A-013B-5643-A8AD-1168A165F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3C7DA-B458-9748-AB56-20212DAFE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F9972-BE41-064E-AE97-C36AEC9DD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080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264B-FFAE-634E-945D-8BCF3426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A5754-4E13-EF48-9752-647A4454C1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7C56AD-BDE4-A940-BA3A-B3110D89FC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25EFC1-2E73-8D46-ACEB-03244F49D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EF6A1-7F4F-4244-943F-FD9E3DA13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BEAB4-A6C1-DE40-AAB1-0A944DFE6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24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46B50-AAFC-4940-AFD9-E1865D319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10DEE-EB7E-D740-B295-192CC9754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49423-6917-8043-A182-7302A5795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717B34-BE20-494A-80D9-90027DB072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EDD5EB-446F-B54F-BF65-0EC2536F5E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3DEFC8-CB36-514C-89A7-2DE8ABE67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E9D165-E281-9E48-A023-5AE1C4487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6EE0E2-80C3-A64E-8D88-3CFBE258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936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5CD18-12D3-3F46-9293-092315DBB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5C6E9E-D4A7-7848-9B6E-493AA3C06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1F9BC-EF74-E54A-BC43-CC918C25B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4A04D2-B9A4-5E46-A5EA-D3D737544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50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BF6C4C-68E2-D542-B956-571E90865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4D4772-45A9-8D48-BE5D-45BD508C6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838137-D98F-FF4C-8E5D-D792C57C2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13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B754-D792-264C-A90E-BBF001534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40118-4DEE-BF45-BF1E-8E0A0D4BE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1C5F48-A8DC-354C-89B6-3509CEE8D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20D06-FF73-0744-B8E8-90D189ED0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8AED9-9C3A-7944-9725-998DDAF6D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4DF248-0CBD-6045-88F3-1E1AFD0C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55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A40CC-7768-5244-AA4B-B08FE219E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64F410-4484-8049-851C-B1214673EF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E9E7F-4552-7944-83E6-BC4A2EBB3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02185A-25D5-1F4E-9C7C-8BA6FDFB8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D9EF56-447F-4645-B7F2-2921DEBA9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5B90C6-FCF8-6E45-B78F-C38EC0669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814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906BE5-E21A-A84E-B63E-D0E53C675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FCD9A-D5B4-B341-B9AC-F9028A321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004E3-7213-1E41-87C9-DC0A33F490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 de agosto, 2021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91BC5-56DA-F44F-9F5A-1EB57E9D3A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573AE-A980-4A44-9747-09CD3C9797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3D6B3-BAD3-1145-BDF9-CE0BF5B57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010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scitable/topicpage/genetic-mutation-441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21995-6BDD-434A-80B9-5C7AC7937D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Diagnóstico Genómico de Enfermedades Raras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9B125B-BD9E-DD42-AA13-151508188F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Genomic diagnosis of rare disease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0216B-4257-874F-842B-23D90A4F0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6524B8-FD15-EC4B-9D01-9B7AFD94C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2" descr="Fulbright.org | 2021 – 75th Anniversary of the Fulbright Program">
            <a:extLst>
              <a:ext uri="{FF2B5EF4-FFF2-40B4-BE49-F238E27FC236}">
                <a16:creationId xmlns:a16="http://schemas.microsoft.com/office/drawing/2014/main" id="{3C648B59-8A86-E549-9325-317F42D84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00" y="136525"/>
            <a:ext cx="1565000" cy="1553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Logos | Official Institute Brand">
            <a:extLst>
              <a:ext uri="{FF2B5EF4-FFF2-40B4-BE49-F238E27FC236}">
                <a16:creationId xmlns:a16="http://schemas.microsoft.com/office/drawing/2014/main" id="{961CC00C-D5F2-6C4E-A2F1-815BE608B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813" y="432380"/>
            <a:ext cx="2266720" cy="961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Universidad de los Andes - APRU">
            <a:extLst>
              <a:ext uri="{FF2B5EF4-FFF2-40B4-BE49-F238E27FC236}">
                <a16:creationId xmlns:a16="http://schemas.microsoft.com/office/drawing/2014/main" id="{7E1F16E0-174B-984A-80A7-2A5371ADEA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2" t="14399" r="9110" b="16308"/>
          <a:stretch/>
        </p:blipFill>
        <p:spPr bwMode="auto">
          <a:xfrm>
            <a:off x="3581400" y="491899"/>
            <a:ext cx="2249585" cy="842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2" descr="National Institute on Minority Health Disparities (NIMHD) | Diversity in  Extramural Programs">
            <a:extLst>
              <a:ext uri="{FF2B5EF4-FFF2-40B4-BE49-F238E27FC236}">
                <a16:creationId xmlns:a16="http://schemas.microsoft.com/office/drawing/2014/main" id="{364CA168-05A1-3C45-88CF-4ECAC8E12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7361" y="588826"/>
            <a:ext cx="2802747" cy="649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6219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F9840-A37A-864A-BF40-17FE6F37B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ClinVar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2DA60-9DC1-EB42-A320-E2C0683A9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Publicly accessible resource for </a:t>
            </a:r>
            <a:r>
              <a:rPr lang="en-US" b="1" dirty="0"/>
              <a:t>Clin</a:t>
            </a:r>
            <a:r>
              <a:rPr lang="en-US" dirty="0"/>
              <a:t>ically relevant </a:t>
            </a:r>
            <a:r>
              <a:rPr lang="en-US" b="1" dirty="0"/>
              <a:t>var</a:t>
            </a:r>
            <a:r>
              <a:rPr lang="en-US" dirty="0"/>
              <a:t>iants </a:t>
            </a:r>
          </a:p>
          <a:p>
            <a:endParaRPr lang="en-US" dirty="0"/>
          </a:p>
          <a:p>
            <a:r>
              <a:rPr lang="en-US" dirty="0"/>
              <a:t>Works by community submissions to the database with supporting evidence for clinical relevance</a:t>
            </a:r>
          </a:p>
          <a:p>
            <a:endParaRPr lang="en-US" dirty="0"/>
          </a:p>
          <a:p>
            <a:r>
              <a:rPr lang="en-US" dirty="0"/>
              <a:t>Classifies variants as one of four classes: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Benign</a:t>
            </a:r>
          </a:p>
          <a:p>
            <a:pPr lvl="1"/>
            <a:r>
              <a:rPr lang="en-US" dirty="0"/>
              <a:t>Likely benign</a:t>
            </a:r>
          </a:p>
          <a:p>
            <a:pPr lvl="1"/>
            <a:r>
              <a:rPr lang="en-US" dirty="0"/>
              <a:t>Variant of unknown significance</a:t>
            </a:r>
          </a:p>
          <a:p>
            <a:pPr lvl="1"/>
            <a:r>
              <a:rPr lang="en-US" dirty="0"/>
              <a:t>Likely pathogenic</a:t>
            </a:r>
          </a:p>
          <a:p>
            <a:pPr lvl="1"/>
            <a:r>
              <a:rPr lang="en-US" dirty="0"/>
              <a:t>Pathogenic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1EF61-1D8B-D845-9159-C9D26640A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4D45B0-64B2-A546-A0A6-925E1CCE9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10</a:t>
            </a:fld>
            <a:endParaRPr lang="en-US"/>
          </a:p>
        </p:txBody>
      </p:sp>
      <p:pic>
        <p:nvPicPr>
          <p:cNvPr id="13316" name="Picture 4" descr="National Center for Biotechnology Information - Wikipedia">
            <a:extLst>
              <a:ext uri="{FF2B5EF4-FFF2-40B4-BE49-F238E27FC236}">
                <a16:creationId xmlns:a16="http://schemas.microsoft.com/office/drawing/2014/main" id="{724D95C0-0FDC-7946-A8BF-4B44709AF3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9" t="11503" r="17067" b="18170"/>
          <a:stretch/>
        </p:blipFill>
        <p:spPr bwMode="auto">
          <a:xfrm>
            <a:off x="10484323" y="201706"/>
            <a:ext cx="1410741" cy="1833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0F7F51C-B618-C345-9BA6-5627AE8FF950}"/>
              </a:ext>
            </a:extLst>
          </p:cNvPr>
          <p:cNvSpPr/>
          <p:nvPr/>
        </p:nvSpPr>
        <p:spPr>
          <a:xfrm>
            <a:off x="4804556" y="6079351"/>
            <a:ext cx="25828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/>
              <a:t>https://</a:t>
            </a:r>
            <a:r>
              <a:rPr lang="en-US" sz="1200" dirty="0" err="1"/>
              <a:t>www.ncbi.nlm.nih.gov</a:t>
            </a:r>
            <a:r>
              <a:rPr lang="en-US" sz="1200" dirty="0"/>
              <a:t>/</a:t>
            </a:r>
            <a:r>
              <a:rPr lang="en-US" sz="1200" dirty="0" err="1"/>
              <a:t>clinvar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787935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746D07-8070-2243-9968-E42373491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750" y="136525"/>
            <a:ext cx="9206500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40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0716C-7F37-C941-85EF-A370954B1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221" y="411389"/>
            <a:ext cx="9157558" cy="594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100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B694CB-32CC-3D4B-8189-EC3182B80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221" y="440908"/>
            <a:ext cx="9157558" cy="598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717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E12E82-3D3A-8C4D-A53B-6F48BC7F5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833" y="240392"/>
            <a:ext cx="10046334" cy="611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979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15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473" y="124434"/>
            <a:ext cx="3877055" cy="660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44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B0A2-60C7-944A-998A-3BED4B5A8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Cuenta</a:t>
            </a:r>
            <a:r>
              <a:rPr lang="en-US" dirty="0"/>
              <a:t> de Alto </a:t>
            </a:r>
            <a:r>
              <a:rPr lang="en-US" dirty="0" err="1"/>
              <a:t>Costo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D9E37-C039-1D40-AB90-170DC92D8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239FA-FE59-3343-AD89-3E83BF1A8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AC43DB-AC54-8C40-B162-09A78C12D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26" y="1560848"/>
            <a:ext cx="11163347" cy="390127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6BC944F-2E8D-BB44-9F32-6F09F94B0535}"/>
              </a:ext>
            </a:extLst>
          </p:cNvPr>
          <p:cNvSpPr/>
          <p:nvPr/>
        </p:nvSpPr>
        <p:spPr>
          <a:xfrm>
            <a:off x="4389411" y="6079351"/>
            <a:ext cx="34131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/>
              <a:t>https://</a:t>
            </a:r>
            <a:r>
              <a:rPr lang="en-US" sz="1200" dirty="0" err="1"/>
              <a:t>cuentadealtocosto.org</a:t>
            </a:r>
            <a:r>
              <a:rPr lang="en-US" sz="1200" dirty="0"/>
              <a:t>/site/</a:t>
            </a:r>
            <a:r>
              <a:rPr lang="en-US" sz="1200" dirty="0" err="1"/>
              <a:t>quienes-somos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8039885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37DE69-ECE2-AB4F-ABD1-65350EA69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4746"/>
            <a:ext cx="12192000" cy="6001604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4F988-D8D3-E34E-90F5-8B79C1B1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00CEC3-2043-524E-B7F0-63ABC233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17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D8FD49E-C247-154C-9E97-BCB8BE3CD84C}"/>
              </a:ext>
            </a:extLst>
          </p:cNvPr>
          <p:cNvSpPr/>
          <p:nvPr/>
        </p:nvSpPr>
        <p:spPr>
          <a:xfrm>
            <a:off x="2292096" y="2718816"/>
            <a:ext cx="1389888" cy="40233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B3CF8-4AE6-C644-BF7C-9F7D89BEE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91E0C-815E-D94A-A296-151E69D23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Patient Name:  John Doe</a:t>
            </a:r>
          </a:p>
          <a:p>
            <a:endParaRPr lang="en-US" dirty="0"/>
          </a:p>
          <a:p>
            <a:r>
              <a:rPr lang="en-US" dirty="0"/>
              <a:t>Symptoms: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Excessive bleeding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Large bruises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Joint pain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4F988-D8D3-E34E-90F5-8B79C1B1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00CEC3-2043-524E-B7F0-63ABC233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18</a:t>
            </a:fld>
            <a:endParaRPr lang="en-US"/>
          </a:p>
        </p:txBody>
      </p:sp>
      <p:pic>
        <p:nvPicPr>
          <p:cNvPr id="5122" name="Picture 2" descr="Hemophilia A">
            <a:extLst>
              <a:ext uri="{FF2B5EF4-FFF2-40B4-BE49-F238E27FC236}">
                <a16:creationId xmlns:a16="http://schemas.microsoft.com/office/drawing/2014/main" id="{241C15B3-45C6-F445-ADF4-2EA31C512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3618" y="2572544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1792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B3CF8-4AE6-C644-BF7C-9F7D89BEE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91E0C-815E-D94A-A296-151E69D23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2348"/>
            <a:ext cx="10515600" cy="4351338"/>
          </a:xfrm>
        </p:spPr>
        <p:txBody>
          <a:bodyPr/>
          <a:lstStyle/>
          <a:p>
            <a:r>
              <a:rPr lang="en-US" dirty="0"/>
              <a:t>Preliminary diagnosis:  Hemophilia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4F988-D8D3-E34E-90F5-8B79C1B1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00CEC3-2043-524E-B7F0-63ABC233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ADFFF5-1A7E-E748-BC21-6FE335FE6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3887" y="919703"/>
            <a:ext cx="3415738" cy="5018593"/>
          </a:xfrm>
          <a:prstGeom prst="rect">
            <a:avLst/>
          </a:prstGeom>
        </p:spPr>
      </p:pic>
      <p:pic>
        <p:nvPicPr>
          <p:cNvPr id="7170" name="Picture 2" descr="Gene Therapy for Hemophilia A: Valrox may be the world&amp;#39;s most expensive  one-time treatment — Summit Re">
            <a:extLst>
              <a:ext uri="{FF2B5EF4-FFF2-40B4-BE49-F238E27FC236}">
                <a16:creationId xmlns:a16="http://schemas.microsoft.com/office/drawing/2014/main" id="{B66372B1-B96F-4147-A4FC-95CB40AED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1334" y="2641558"/>
            <a:ext cx="4617693" cy="3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115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13492-EF59-FE43-B6F1-BA5C0FA57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0D49AD-A3FB-4D4A-8F4C-8DB35751B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2</a:t>
            </a:fld>
            <a:endParaRPr lang="en-US"/>
          </a:p>
        </p:txBody>
      </p:sp>
      <p:pic>
        <p:nvPicPr>
          <p:cNvPr id="4098" name="Picture 2" descr="This graph shows allele frequency on the x-axis and penetrance on the y-axis. There are five categories displayed within the graph that indicate classes of diseases and the ability of GWAS to detect disease-associated alleles. Most variants identified by GWAS have a common allele frequency and low to modest penetrance.">
            <a:extLst>
              <a:ext uri="{FF2B5EF4-FFF2-40B4-BE49-F238E27FC236}">
                <a16:creationId xmlns:a16="http://schemas.microsoft.com/office/drawing/2014/main" id="{43F7A515-E95A-0449-83A7-4BCABC5D1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720" y="1066800"/>
            <a:ext cx="1008256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33DD505-7B20-8C47-81DB-AA742EF98DA7}"/>
              </a:ext>
            </a:extLst>
          </p:cNvPr>
          <p:cNvSpPr/>
          <p:nvPr/>
        </p:nvSpPr>
        <p:spPr>
          <a:xfrm>
            <a:off x="3438144" y="1536192"/>
            <a:ext cx="1402080" cy="140208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6014F4-B506-F841-8F32-A6A61B24D76B}"/>
              </a:ext>
            </a:extLst>
          </p:cNvPr>
          <p:cNvSpPr/>
          <p:nvPr/>
        </p:nvSpPr>
        <p:spPr>
          <a:xfrm>
            <a:off x="2667674" y="6079351"/>
            <a:ext cx="68566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https://</a:t>
            </a:r>
            <a:r>
              <a:rPr lang="en-US" sz="1200" dirty="0" err="1"/>
              <a:t>www.nature.com</a:t>
            </a:r>
            <a:r>
              <a:rPr lang="en-US" sz="1200" dirty="0"/>
              <a:t>/</a:t>
            </a:r>
            <a:r>
              <a:rPr lang="en-US" sz="1200" dirty="0" err="1"/>
              <a:t>scitable</a:t>
            </a:r>
            <a:r>
              <a:rPr lang="en-US" sz="1200" dirty="0"/>
              <a:t>/</a:t>
            </a:r>
            <a:r>
              <a:rPr lang="en-US" sz="1200" dirty="0" err="1"/>
              <a:t>topicpage</a:t>
            </a:r>
            <a:r>
              <a:rPr lang="en-US" sz="1200" dirty="0"/>
              <a:t>/multifactorial-inheritance-and-genetic-disease-919/</a:t>
            </a:r>
          </a:p>
        </p:txBody>
      </p:sp>
    </p:spTree>
    <p:extLst>
      <p:ext uri="{BB962C8B-B14F-4D97-AF65-F5344CB8AC3E}">
        <p14:creationId xmlns:p14="http://schemas.microsoft.com/office/powerpoint/2010/main" val="2573112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B3CF8-4AE6-C644-BF7C-9F7D89BEE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91E0C-815E-D94A-A296-151E69D23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step: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Confirm diagnosis using genomics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4F988-D8D3-E34E-90F5-8B79C1B1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00CEC3-2043-524E-B7F0-63ABC233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199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C3467-DB2C-0B45-9A37-48806811D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D6C2A-753F-0B41-B29C-59D4DDFCE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ACMG Guidelines: https://</a:t>
            </a:r>
            <a:r>
              <a:rPr lang="en-US" dirty="0" err="1"/>
              <a:t>pubmed.ncbi.nlm.nih.gov</a:t>
            </a:r>
            <a:r>
              <a:rPr lang="en-US" dirty="0"/>
              <a:t>/25741868/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varsome.com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www.ncbi.nlm.nih.gov</a:t>
            </a:r>
            <a:r>
              <a:rPr lang="en-US" dirty="0"/>
              <a:t>/</a:t>
            </a:r>
            <a:r>
              <a:rPr lang="en-US" dirty="0" err="1"/>
              <a:t>clinvar</a:t>
            </a:r>
            <a:r>
              <a:rPr lang="en-US" dirty="0"/>
              <a:t>/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07D60-85EF-4B42-962D-E11630F02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6E79B5-5DDE-654A-8FD7-7CEC1BFA0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3D6B3-BAD3-1145-BDF9-CE0BF5B571C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77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of human genetic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All human genetic (genomic) variation arises from mutation</a:t>
            </a:r>
          </a:p>
          <a:p>
            <a:endParaRPr lang="en-US" dirty="0"/>
          </a:p>
          <a:p>
            <a:r>
              <a:rPr lang="en-US" dirty="0"/>
              <a:t>Mutations are changes in DNA - variants</a:t>
            </a:r>
          </a:p>
          <a:p>
            <a:endParaRPr lang="en-US" dirty="0"/>
          </a:p>
          <a:p>
            <a:r>
              <a:rPr lang="en-US" dirty="0"/>
              <a:t>Once DNA is mutated (changed), those variants can be inherited and spread in the population (i.e. become polymorphisms)</a:t>
            </a:r>
          </a:p>
          <a:p>
            <a:endParaRPr lang="en-US" dirty="0"/>
          </a:p>
          <a:p>
            <a:r>
              <a:rPr lang="en-US" dirty="0"/>
              <a:t>There are  different types of mutation</a:t>
            </a:r>
          </a:p>
          <a:p>
            <a:endParaRPr lang="en-US" dirty="0"/>
          </a:p>
          <a:p>
            <a:r>
              <a:rPr lang="en-US" dirty="0"/>
              <a:t>We will go back to Nature </a:t>
            </a:r>
            <a:r>
              <a:rPr lang="en-US" dirty="0" err="1"/>
              <a:t>SciTable</a:t>
            </a:r>
            <a:r>
              <a:rPr lang="en-US" dirty="0"/>
              <a:t> for this</a:t>
            </a:r>
          </a:p>
          <a:p>
            <a:pPr lvl="1"/>
            <a:r>
              <a:rPr lang="en-US" dirty="0">
                <a:hlinkClick r:id="rId2"/>
              </a:rPr>
              <a:t>https://www.nature.com/scitable/topicpage/genetic-mutation-441/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818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Consequences of human genetic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consequences here, I am referring to “first-order” consequences with respect to the effect of genetic variation on proteins</a:t>
            </a:r>
          </a:p>
          <a:p>
            <a:endParaRPr lang="en-US" dirty="0"/>
          </a:p>
          <a:p>
            <a:r>
              <a:rPr lang="en-US" dirty="0"/>
              <a:t>Proteins are the molecular intermediate through which genetic variants impact phenotype</a:t>
            </a:r>
          </a:p>
          <a:p>
            <a:pPr lvl="1"/>
            <a:r>
              <a:rPr lang="en-US" dirty="0"/>
              <a:t>This is overly simplistic since non protein-coding variants can also impact function (e.g. miRNAs or long non-coding RNAs)</a:t>
            </a:r>
          </a:p>
          <a:p>
            <a:pPr lvl="1"/>
            <a:r>
              <a:rPr lang="en-US" dirty="0"/>
              <a:t>At this time, less in known about the phenotypic consequences of non protein-coding variants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75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Redundancy of the genetic code*</a:t>
            </a:r>
            <a:br>
              <a:rPr lang="en-US" dirty="0"/>
            </a:br>
            <a:r>
              <a:rPr lang="en-US" sz="2400" dirty="0"/>
              <a:t>*different codons can encode the same amino acid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491" y="1485022"/>
            <a:ext cx="6317019" cy="532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879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point mutations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Synonymous mutations (substitutions) are changes in DNA that DO NOT change the encoded amino acid</a:t>
            </a:r>
          </a:p>
          <a:p>
            <a:pPr lvl="1"/>
            <a:r>
              <a:rPr lang="en-US" dirty="0"/>
              <a:t>Also called silent mutations</a:t>
            </a:r>
            <a:br>
              <a:rPr lang="en-US" dirty="0"/>
            </a:br>
            <a:endParaRPr lang="en-US" dirty="0"/>
          </a:p>
          <a:p>
            <a:r>
              <a:rPr lang="en-US" dirty="0"/>
              <a:t>Nonsynonymous mutations (substitutions) are changes in the DNA to DO change the encoded amino acid</a:t>
            </a:r>
          </a:p>
          <a:p>
            <a:pPr lvl="1"/>
            <a:r>
              <a:rPr lang="en-US" dirty="0"/>
              <a:t>Missense change the encoded amino acid</a:t>
            </a:r>
          </a:p>
          <a:p>
            <a:pPr lvl="1"/>
            <a:r>
              <a:rPr lang="en-US" dirty="0"/>
              <a:t>Nonsense introduce a stop codon</a:t>
            </a:r>
          </a:p>
          <a:p>
            <a:pPr lvl="1"/>
            <a:r>
              <a:rPr lang="en-US" dirty="0"/>
              <a:t>Frameshift (short </a:t>
            </a:r>
            <a:r>
              <a:rPr lang="en-US" dirty="0" err="1"/>
              <a:t>indels</a:t>
            </a:r>
            <a:r>
              <a:rPr lang="en-US" dirty="0"/>
              <a:t>) change frame, which typically introduces a stop codon nearby downstream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55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point mutations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7365" y="1670177"/>
            <a:ext cx="8777271" cy="465926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197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and gain of function mutations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Missense and nonsense mutations can lead to reduced or lost protein function</a:t>
            </a:r>
          </a:p>
          <a:p>
            <a:pPr lvl="1"/>
            <a:r>
              <a:rPr lang="en-US" dirty="0"/>
              <a:t>Loss of function mutations tend to be recessive</a:t>
            </a:r>
          </a:p>
          <a:p>
            <a:pPr lvl="1"/>
            <a:r>
              <a:rPr lang="en-US" dirty="0"/>
              <a:t>Loss of function mutations are more common in disease</a:t>
            </a:r>
          </a:p>
          <a:p>
            <a:pPr lvl="2"/>
            <a:r>
              <a:rPr lang="en-US" dirty="0"/>
              <a:t>But rare in populations as they are selected against</a:t>
            </a:r>
          </a:p>
          <a:p>
            <a:pPr lvl="1"/>
            <a:r>
              <a:rPr lang="en-US" dirty="0"/>
              <a:t>Computationally predicted as mutations that: (1) introduce a pre-mature stop codon, (2) cause a frameshift, or (3) alter essential splice sites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Missense mutations can confer enhanced activity on proteins</a:t>
            </a:r>
          </a:p>
          <a:p>
            <a:pPr lvl="1"/>
            <a:r>
              <a:rPr lang="en-US" dirty="0"/>
              <a:t>Gain of function mutations tend to be dominant</a:t>
            </a:r>
          </a:p>
          <a:p>
            <a:pPr lvl="1"/>
            <a:r>
              <a:rPr lang="en-US" dirty="0"/>
              <a:t>Gain of function mutations are rare in disease and populations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28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 de agosto, 2021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21162-856B-C047-92BB-944FD0243A2F}" type="slidenum">
              <a:rPr lang="en-US" smtClean="0"/>
              <a:t>9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21661" y="537269"/>
            <a:ext cx="1074867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Now that we understand (1) the sources of human genetic variation and (2) the first-order consequences of human genetic variation, how can we drill down to understand the</a:t>
            </a:r>
            <a:r>
              <a:rPr lang="en-US" sz="3200" dirty="0"/>
              <a:t> </a:t>
            </a:r>
            <a:r>
              <a:rPr lang="en-US" sz="3200" b="1" i="1" dirty="0"/>
              <a:t>clinical implications</a:t>
            </a:r>
            <a:r>
              <a:rPr lang="en-US" sz="3200" dirty="0"/>
              <a:t> </a:t>
            </a:r>
            <a:r>
              <a:rPr lang="en-US" sz="3200" dirty="0">
                <a:latin typeface="+mj-lt"/>
              </a:rPr>
              <a:t>of human genetic variation</a:t>
            </a:r>
          </a:p>
          <a:p>
            <a:endParaRPr lang="en-US" sz="3200" dirty="0"/>
          </a:p>
          <a:p>
            <a:r>
              <a:rPr lang="en-US" sz="3200" dirty="0">
                <a:latin typeface="+mj-lt"/>
              </a:rPr>
              <a:t>In other words, how do you know which mutations (may) cause* which diseases</a:t>
            </a:r>
          </a:p>
          <a:p>
            <a:endParaRPr lang="en-US" sz="3200" dirty="0">
              <a:latin typeface="+mj-lt"/>
            </a:endParaRPr>
          </a:p>
          <a:p>
            <a:r>
              <a:rPr lang="en-US" sz="3200" dirty="0">
                <a:latin typeface="+mj-lt"/>
              </a:rPr>
              <a:t>*Since we are dealing with rare and penetrant variants for monogenic (Mendelian) diseases, we are assuming causality (although some may be associations)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81624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2462</TotalTime>
  <Words>651</Words>
  <Application>Microsoft Office PowerPoint</Application>
  <PresentationFormat>Widescreen</PresentationFormat>
  <Paragraphs>122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Diagnóstico Genómico de Enfermedades Raras</vt:lpstr>
      <vt:lpstr>PowerPoint Presentation</vt:lpstr>
      <vt:lpstr>Sources of human genetic variation</vt:lpstr>
      <vt:lpstr>Consequences of human genetic variation</vt:lpstr>
      <vt:lpstr>Redundancy of the genetic code* *different codons can encode the same amino acid</vt:lpstr>
      <vt:lpstr>Types of point mutations</vt:lpstr>
      <vt:lpstr>Types of point mutations</vt:lpstr>
      <vt:lpstr>Loss and gain of function mutations</vt:lpstr>
      <vt:lpstr>PowerPoint Presentation</vt:lpstr>
      <vt:lpstr>ClinVar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Cuenta de Alto Costo</vt:lpstr>
      <vt:lpstr>PowerPoint Presentation</vt:lpstr>
      <vt:lpstr>Case study</vt:lpstr>
      <vt:lpstr>Case study</vt:lpstr>
      <vt:lpstr>Case study</vt:lpstr>
      <vt:lpstr>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Fulbright Cátedra</dc:title>
  <dc:creator>Nagar, Shashwat D</dc:creator>
  <cp:lastModifiedBy>Jordan, I. King</cp:lastModifiedBy>
  <cp:revision>16</cp:revision>
  <dcterms:created xsi:type="dcterms:W3CDTF">2021-08-18T14:47:33Z</dcterms:created>
  <dcterms:modified xsi:type="dcterms:W3CDTF">2021-08-20T14:27:23Z</dcterms:modified>
</cp:coreProperties>
</file>

<file path=docProps/thumbnail.jpeg>
</file>